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8" r:id="rId11"/>
    <p:sldId id="271" r:id="rId12"/>
    <p:sldId id="272" r:id="rId13"/>
    <p:sldId id="273" r:id="rId14"/>
    <p:sldId id="274" r:id="rId15"/>
    <p:sldId id="276" r:id="rId16"/>
    <p:sldId id="278" r:id="rId17"/>
    <p:sldId id="279" r:id="rId18"/>
    <p:sldId id="280" r:id="rId19"/>
    <p:sldId id="281" r:id="rId20"/>
    <p:sldId id="282" r:id="rId21"/>
    <p:sldId id="284" r:id="rId22"/>
    <p:sldId id="28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43381-1525-4F44-A155-88EC18E32366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6E791-9400-4B31-B031-B83C17317F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696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1875" y="4624388"/>
            <a:ext cx="4610100" cy="3732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90656" cy="1470025"/>
          </a:xfrm>
        </p:spPr>
        <p:txBody>
          <a:bodyPr>
            <a:noAutofit/>
          </a:bodyPr>
          <a:lstStyle/>
          <a:p>
            <a:pPr indent="358775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ОБРАЗОВАТЕЛЬНАЯ ПРОГРАММА ДОУ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2019-2024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учебный год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0004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 Учреждение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 сад общеразвивающего вида №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58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Нижнекамского муниципального района Республики Татарстан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0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Нормативные документы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450850" algn="just">
              <a:tabLst>
                <a:tab pos="6324600" algn="l"/>
              </a:tabLst>
            </a:pPr>
            <a:r>
              <a:rPr lang="ru-RU" dirty="0">
                <a:latin typeface="Times New Roman" pitchFamily="18" charset="0"/>
              </a:rPr>
              <a:t>Согласно Федеральному закону «Об образовании в Российской Федерации» от 29 декабря 2012 г. №273-ФЗ (далее – Федеральный закон «Об образовании в Российской Федерации») дошкольное образование является уровнем общего образования наряду с начальным общим, основным общим и средним общим образованием.</a:t>
            </a:r>
          </a:p>
          <a:p>
            <a:pPr indent="450850" algn="just">
              <a:tabLst>
                <a:tab pos="6324600" algn="l"/>
              </a:tabLst>
            </a:pPr>
            <a:r>
              <a:rPr lang="ru-RU" dirty="0">
                <a:latin typeface="Times New Roman" pitchFamily="18" charset="0"/>
              </a:rPr>
              <a:t>Именно в дошкольном детстве закладываются ценностные установки развития личности ребенка, основы его идентичности, отношения к миру, обществу, семье и самому себе.</a:t>
            </a:r>
          </a:p>
          <a:p>
            <a:pPr indent="450850" algn="just">
              <a:tabLst>
                <a:tab pos="6324600" algn="l"/>
              </a:tabLst>
            </a:pPr>
            <a:r>
              <a:rPr lang="ru-RU" dirty="0">
                <a:latin typeface="Times New Roman" pitchFamily="18" charset="0"/>
              </a:rPr>
              <a:t>Поэтому миссия дошкольного образования – сохранение уникальности и </a:t>
            </a:r>
            <a:r>
              <a:rPr lang="ru-RU" dirty="0" err="1">
                <a:latin typeface="Times New Roman" pitchFamily="18" charset="0"/>
              </a:rPr>
              <a:t>самоценности</a:t>
            </a:r>
            <a:r>
              <a:rPr lang="ru-RU" dirty="0">
                <a:latin typeface="Times New Roman" pitchFamily="18" charset="0"/>
              </a:rPr>
              <a:t> дошкольного детства как отправной точки включения и дальнейшего овладения разнообразными формами жизнедеятельности в быстро изменяющемся мире, содействие развитию различных форм активности ребенка, передача общественных норм и ценностей, способствующих позитивной социализации в поликультурном многонациональном обществе.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4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программы ДОУ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>
                <a:latin typeface="Times New Roman" pitchFamily="18" charset="0"/>
                <a:cs typeface="Arial" charset="0"/>
              </a:rPr>
              <a:t>Целью</a:t>
            </a:r>
            <a:r>
              <a:rPr lang="ru-RU" sz="2000" dirty="0">
                <a:latin typeface="Times New Roman" pitchFamily="18" charset="0"/>
                <a:cs typeface="Arial" charset="0"/>
              </a:rPr>
              <a:t> Программы является проектирование социальных ситуаций развития ребенка и развивающей предметно-пространственной среды, обеспечивающих позитивную социализацию, мотивацию и поддержку индивидуальности детей через общение, игру, познавательно-исследовательскую деятельность и другие формы активности.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2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программы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733656" cy="5184576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Цели Программы достигаются через решение следующих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задач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-охрана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укрепление физического и психического здоровья детей, в том числе их эмоционального благополучия;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-обеспечение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равных возможностей для полноценного развития каждого ребенка в период дошкольного детства независимо от места проживания, пола, нации, языка, социального статуса;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благоприятных условий развития детей в соответствии с их возрастными и индивидуальными особенностями, развитие способностей и творческого потенциала каждого ребенка как субъекта отношений с другими детьми, взрослыми и миром;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-объединение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обучения и воспитания в целостный образовательный процесс на основе духовно-нравственных и социокультурных ценностей, принятых в обществе правил и норм поведения в интересах человека, семьи, общества;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общей культуры личности детей,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-приобщение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детей через соответствующие их индивидуально-возрастным особенностям виды деятельности к социокультурным нормам, традициям семьи, общества государства;   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интереса и мотивации детей к познанию мира и творчеству; 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-соблюдение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прав ребёнка, родителей и других участников образовательного процесса.</a:t>
            </a:r>
          </a:p>
          <a:p>
            <a:pPr algn="just">
              <a:lnSpc>
                <a:spcPct val="8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-обеспечение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6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184576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>
                <a:latin typeface="Times New Roman" pitchFamily="18" charset="0"/>
              </a:rPr>
              <a:t>В Программе </a:t>
            </a:r>
            <a:r>
              <a:rPr lang="ru-RU" sz="4200" dirty="0" smtClean="0">
                <a:latin typeface="Times New Roman" pitchFamily="18" charset="0"/>
              </a:rPr>
              <a:t>МАДОУ «Детский сад общеразвивающего вида </a:t>
            </a:r>
            <a:r>
              <a:rPr lang="ru-RU" sz="4200" dirty="0">
                <a:latin typeface="Times New Roman" pitchFamily="18" charset="0"/>
              </a:rPr>
              <a:t>№ </a:t>
            </a:r>
            <a:r>
              <a:rPr lang="ru-RU" sz="4200" dirty="0" smtClean="0">
                <a:latin typeface="Times New Roman" pitchFamily="18" charset="0"/>
              </a:rPr>
              <a:t>58» НМР РТ </a:t>
            </a:r>
            <a:r>
              <a:rPr lang="ru-RU" sz="4200" dirty="0">
                <a:latin typeface="Times New Roman" pitchFamily="18" charset="0"/>
              </a:rPr>
              <a:t>отражено содержание образования детей дошкольного возраста, формируемое участниками образовательного процесса с учётом климатических, национально – культурных, демографических, социально – экономических и социокультурных условий Республики Татарстан.</a:t>
            </a:r>
          </a:p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>
                <a:latin typeface="Times New Roman" pitchFamily="18" charset="0"/>
              </a:rPr>
              <a:t>В Законе Республики Татарстан «Об образовании» четко определена необходимость обеспечения народно-национального характера образования, связь воспитания и обучения с жизнью и национальными культурными традициями. Этнокультурная составляющая (далее ЭКС) составлена с учетом особенностей Республики Татарстан, который предусматривает следующие направления деятельности ДОУ:</a:t>
            </a:r>
          </a:p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 smtClean="0">
                <a:latin typeface="Times New Roman" pitchFamily="18" charset="0"/>
              </a:rPr>
              <a:t>-предоставление </a:t>
            </a:r>
            <a:r>
              <a:rPr lang="ru-RU" sz="4200" dirty="0">
                <a:latin typeface="Times New Roman" pitchFamily="18" charset="0"/>
              </a:rPr>
              <a:t>каждому ребенку возможность обучения и воспитания на родном языке;</a:t>
            </a:r>
          </a:p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 smtClean="0">
                <a:latin typeface="Times New Roman" pitchFamily="18" charset="0"/>
              </a:rPr>
              <a:t>-приобщение </a:t>
            </a:r>
            <a:r>
              <a:rPr lang="ru-RU" sz="4200" dirty="0">
                <a:latin typeface="Times New Roman" pitchFamily="18" charset="0"/>
              </a:rPr>
              <a:t>к истокам национальной культуры народов, населяющих Республику Татарстан;</a:t>
            </a:r>
          </a:p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 smtClean="0">
                <a:latin typeface="Times New Roman" pitchFamily="18" charset="0"/>
              </a:rPr>
              <a:t>-изучение </a:t>
            </a:r>
            <a:r>
              <a:rPr lang="ru-RU" sz="4200" dirty="0">
                <a:latin typeface="Times New Roman" pitchFamily="18" charset="0"/>
              </a:rPr>
              <a:t>русского и татарского языков в равных объёмах, овладение необходимым  лексически минимумом;</a:t>
            </a:r>
          </a:p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 smtClean="0">
                <a:latin typeface="Times New Roman" pitchFamily="18" charset="0"/>
              </a:rPr>
              <a:t>-создание </a:t>
            </a:r>
            <a:r>
              <a:rPr lang="ru-RU" sz="4200" dirty="0">
                <a:latin typeface="Times New Roman" pitchFamily="18" charset="0"/>
              </a:rPr>
              <a:t>благоприятных условий для воспитания толерантной личности– привития любви и уважения к людям другой национальности, к их культурным ценностям;</a:t>
            </a:r>
          </a:p>
          <a:p>
            <a:pPr marL="0" indent="0" algn="just">
              <a:buNone/>
              <a:tabLst>
                <a:tab pos="457200" algn="l"/>
              </a:tabLst>
            </a:pPr>
            <a:r>
              <a:rPr lang="ru-RU" sz="4200" dirty="0" smtClean="0">
                <a:latin typeface="Times New Roman" pitchFamily="18" charset="0"/>
              </a:rPr>
              <a:t>-ознакомление </a:t>
            </a:r>
            <a:r>
              <a:rPr lang="ru-RU" sz="4200" dirty="0">
                <a:latin typeface="Times New Roman" pitchFamily="18" charset="0"/>
              </a:rPr>
              <a:t>с историей, географией Республики Татарстан, расширение знаний детей о своём родном крае (о малой родине). 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79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Формируемая часть участниками образовательных отношений (знакомимся с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татарскис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языком)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124744"/>
            <a:ext cx="8784976" cy="4525963"/>
          </a:xfrm>
        </p:spPr>
        <p:txBody>
          <a:bodyPr>
            <a:noAutofit/>
          </a:bodyPr>
          <a:lstStyle/>
          <a:p>
            <a:pPr indent="0" algn="just">
              <a:lnSpc>
                <a:spcPct val="8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рамках этнокультурной составляющей используются программы: 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Программа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рус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татар теле </a:t>
            </a:r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өйрәтү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»(авторы З.М.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Р.С.Исаева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Р.Г.Кидрячева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Основной задачей программы является формирование первоначальных умений и навыков практического владения татарским языком в устной форме, формировать мотивацию учения ребенка, активизировать в речи слова обозначающие предмет, признак предмета и действие; способствовать умению составлять небольшие рассказы по серии ситуативных картинок с одним действующим лицом, сюжетной картине или из личных наблюдений ребенка. В процессе обучения дети должны научиться воспринимать и понимать татарскую речь на слух и говорить по-татарски в пределах доступной им тематики, усвоенных слов.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включает три проекта : “Минем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” (для средней группы), “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Уйный-уйный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үсәбез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” (для старшей группы), “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Мәктәпкә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илтә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юллар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” (для подготовительной к школе группы).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Программа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телдә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сөйләшәбез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»(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Ф.Хазратова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З.Шәрәфетдинова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И.Хәбибуллина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Основная цель программы - формирование правильной устной родной(татарской) речи детей дошкольного возраста. Главной задачей для программы является обучение детей правильно и красиво говорить. Особенность заключается в формировании грамматического строя, фонетического, лексического уровней языковой системы, развитии связной речи.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Региональная образовательная программа дошкольного образования «</a:t>
            </a:r>
            <a:r>
              <a:rPr lang="tt-RU" sz="1600" dirty="0">
                <a:latin typeface="Times New Roman" pitchFamily="18" charset="0"/>
                <a:cs typeface="Times New Roman" pitchFamily="18" charset="0"/>
              </a:rPr>
              <a:t>Сөенеч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-Радость познания»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Р.К.Шаехова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lnSpc>
                <a:spcPct val="8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выступает проектирование социальных ситуаций развития русскоязычного ребенка с использованием средств национальной культуры, обеспечивающих успешную социализацию, мотивацию и поддержку индивидуальности детей через общение на языке татарского народа, в том числе с представителями других национальностей, народную игру, познание родного края и другие формы активности. 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5987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78098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Какие результаты мы планируем получить?</a:t>
            </a:r>
            <a:b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</a:br>
            <a:r>
              <a:rPr lang="ru-RU" sz="26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(целевые ориентиры)</a:t>
            </a:r>
            <a:endParaRPr lang="ru-RU" sz="2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4857403"/>
          </a:xfrm>
        </p:spPr>
        <p:txBody>
          <a:bodyPr>
            <a:normAutofit fontScale="25000" lnSpcReduction="20000"/>
          </a:bodyPr>
          <a:lstStyle/>
          <a:p>
            <a:pPr indent="358775" algn="just">
              <a:buNone/>
            </a:pPr>
            <a:r>
              <a:rPr lang="ru-RU" sz="6400" b="1" i="1" dirty="0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К трем годам ребенок</a:t>
            </a:r>
            <a:r>
              <a:rPr lang="ru-RU" sz="6400" b="1" dirty="0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: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интересуется окружающими предметами, активно действует с ними, исследует их свойства, экспериментирует. 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Проявляет настойчивость в достижении результата своих действий;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стремится к общению и воспринимает смыслы в различных ситуациях общения со взрослыми, активно подражает им в движениях и действиях, умеет действовать согласованно;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владеет активной и пассивной речью: понимает речь взрослых, может обращаться с вопросами и просьбами, знает названия окружающих предметов и игрушек;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проявляет интерес к сверстникам; наблюдает за их действиями и подражает им. Взаимодействие с ровесниками окрашено яркими эмоциями;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в короткой игре воспроизводит действия взрослого, впервые осуществляя игровые замещения;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проявляет самостоятельность в бытовых и игровых действиях. Владеет простейшими навыками самообслуживания;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любит слушать стихи, песни, короткие сказки, рассматривать картинки, двигаться под музыку. Проявляет живой эмоциональный отклик на эстетические впечатления. Охотно включается в продуктивные виды деятельности (изобразительную деятельность, конструирование и др.);</a:t>
            </a:r>
          </a:p>
          <a:p>
            <a:pPr indent="0">
              <a:buNone/>
            </a:pPr>
            <a:r>
              <a:rPr lang="ru-RU" sz="6400" dirty="0">
                <a:latin typeface="Times New Roman" pitchFamily="18" charset="0"/>
                <a:cs typeface="Arial" charset="0"/>
              </a:rPr>
              <a:t>– с удовольствием двигается – ходит, бегает в разных направлениях, стремится осваивать различные виды движения (подпрыгивание, лазанье, перешагивание и пр.).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98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Результаты освоения ООП </a:t>
            </a:r>
            <a:br>
              <a:rPr lang="ru-RU" sz="28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</a:br>
            <a:r>
              <a:rPr lang="ru-RU" sz="28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(целевые ориентиры)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358775">
              <a:buFont typeface="Wingdings 2" pitchFamily="18" charset="2"/>
              <a:buNone/>
            </a:pPr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Arial" charset="0"/>
              </a:rPr>
              <a:t>К семи годам: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Arial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ребенок овладевает основными культурными способами деятельности, проявляет инициативу и самостоятельность в игре, общении, конструировании и других видах детской активности. Способен выбирать себе род занятий, участников по совместной деятельности;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ребенок положительно относится к миру, другим людям и самому себе, обладает чувством собственного достоинства. Активно взаимодействует со сверстниками и взрослыми, участвует в совместных играх.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ребенок обладает воображением, которое реализуется в разных видах деятельности и прежде всего в игре. Ребенок владеет разными формами и видами игры, различает условную и реальную ситуации, следует игровым правилам;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ребенок достаточно хорошо владеет устной речью, может высказывать свои мысли и желания,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у ребенка развита крупная и мелкая моторика. Он подвижен, вынослив, владеет основными произвольными движениями, может контролировать свои движения и управлять ими;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Arial" charset="0"/>
              </a:rPr>
              <a:t>– 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29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107035" y="1988840"/>
            <a:ext cx="2905125" cy="10398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de-DE" sz="2900" b="1" dirty="0">
                <a:solidFill>
                  <a:srgbClr val="000000"/>
                </a:solidFill>
              </a:rPr>
              <a:t>ТРЕБОВАНИЯ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1515" y="3659188"/>
            <a:ext cx="1657350" cy="2940050"/>
          </a:xfrm>
          <a:prstGeom prst="rect">
            <a:avLst/>
          </a:prstGeom>
          <a:solidFill>
            <a:schemeClr val="accent6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Кадровое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  <a:r>
              <a:rPr lang="de-DE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621882" y="4076700"/>
            <a:ext cx="1757362" cy="2449513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Финансово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-экономическое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</a:t>
            </a:r>
            <a:r>
              <a:rPr lang="ru-RU" dirty="0">
                <a:solidFill>
                  <a:srgbClr val="000000"/>
                </a:solidFill>
                <a:latin typeface="Tahoma" pitchFamily="34" charset="0"/>
              </a:rPr>
              <a:t>е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908175" y="4508500"/>
            <a:ext cx="1627188" cy="2046287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Материально-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Техническое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  <a:endParaRPr lang="de-DE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5419076" y="4353346"/>
            <a:ext cx="1773238" cy="2172865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Предметно-</a:t>
            </a:r>
          </a:p>
          <a:p>
            <a:pPr algn="ctr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развивающая </a:t>
            </a:r>
          </a:p>
          <a:p>
            <a:pPr algn="ctr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среда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7395741" y="3734752"/>
            <a:ext cx="1727200" cy="2791460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81639" tIns="42452" rIns="81639" bIns="42452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Группа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психолого-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педагогических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требований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освоению</a:t>
            </a:r>
          </a:p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ООП ДО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1403350" y="2997200"/>
            <a:ext cx="1727200" cy="6619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011863" y="2997200"/>
            <a:ext cx="288925" cy="1368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87675" y="2997200"/>
            <a:ext cx="144463" cy="1511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500563" y="2997200"/>
            <a:ext cx="0" cy="1079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011863" y="2997200"/>
            <a:ext cx="1873250" cy="7191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23" name="Заголовок 1"/>
          <p:cNvSpPr txBox="1">
            <a:spLocks/>
          </p:cNvSpPr>
          <p:nvPr/>
        </p:nvSpPr>
        <p:spPr bwMode="auto">
          <a:xfrm>
            <a:off x="1187624" y="404664"/>
            <a:ext cx="724229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dirty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Группы требований </a:t>
            </a:r>
            <a:r>
              <a:rPr lang="de-DE" sz="3200" b="1" dirty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к </a:t>
            </a:r>
            <a:r>
              <a:rPr lang="ru-RU" sz="3200" b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условиям реализации ООП </a:t>
            </a:r>
            <a:r>
              <a:rPr lang="ru-RU" sz="3200" b="1" dirty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ДО </a:t>
            </a:r>
          </a:p>
        </p:txBody>
      </p:sp>
    </p:spTree>
    <p:extLst>
      <p:ext uri="{BB962C8B-B14F-4D97-AF65-F5344CB8AC3E}">
        <p14:creationId xmlns:p14="http://schemas.microsoft.com/office/powerpoint/2010/main" val="253444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Программное обеспечение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15875"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Вторая группа раннего возраста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lnSpc>
                <a:spcPct val="80000"/>
              </a:lnSpc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1.Основная общеобразовательная программа дошкольного образования «От рождения до школы», Н. Е.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Т. С. Комарова, М. А. Васильева.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2.Конструирование из строительного материала. 1 младшая группа.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Л.В.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3.Примерное комплексно-тематическое планирование к программе "От рождения до школы" 1 младшая группа 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В.В., Губанова Н.Ф.,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О.В.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4.Развитие речи в 1 младшей группе.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Программное обеспечение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55000" lnSpcReduction="20000"/>
          </a:bodyPr>
          <a:lstStyle/>
          <a:p>
            <a:pPr indent="0" algn="just">
              <a:lnSpc>
                <a:spcPct val="80000"/>
              </a:lnSpc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ладшая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группа».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1.Основная общеобразовательная программа дошкольного образования «От рождения до школы», Н. Е.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Т. С. Комарова, М. А. Васильева.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2.Примерное комплексно-тематическое планирование к программе "От рождения до школы" 2 младшая группа 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В.В., Губанова Н.Ф.,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О.В..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3.Конструирование из строительного материала. 2 младшая группа.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Л.В.. 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4.Ознакомление с предметным и социальным окружением.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О.В..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5.Развитие речи.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6.Изобразительная деятельность во второй младшей группе. Комарова Т.С. 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7.Физическая культура в детском саду.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Л.И. 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8.Формирование элементарных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математиченских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представлений.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И.А.,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В.А.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9.Методические рекомендации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РТ по обучению детей дошкольного возраста правилам безопасного поведения на дорогах.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10.«Тутти»,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И.И.Бурениа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Т.Э.Тютюнникова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11.Региональная образовательная программа дошкольного образования «С</a:t>
            </a:r>
            <a:r>
              <a:rPr lang="tt-RU" dirty="0">
                <a:latin typeface="Times New Roman" pitchFamily="18" charset="0"/>
                <a:cs typeface="Times New Roman" pitchFamily="18" charset="0"/>
              </a:rPr>
              <a:t>өенеч-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Радость познания»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Р.К.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12. Программа «Развитие речи дошкольников»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О.С.Ушакова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15875" algn="just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13.«Туган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телдә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сөйләшәбез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»(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татар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телендә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тәрбия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бирү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авторы Ф. 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Хәзрәтова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З. 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Шәрәфетдинова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И. Җ.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Хәбибуллина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01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Программное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indent="15875">
              <a:lnSpc>
                <a:spcPct val="80000"/>
              </a:lnSpc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Средняя группа».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1.Основная общеобразовательная программа дошкольного образования «От рождения до школы», Н. Е.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, Т. С. Комарова, М. А. Васильева.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2.Изобразительная деятельность в детском саду. Комарова Т.С..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3.Конструирование из строительного материала.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Л.В.. 4.Ознакомление с предметным и социальным окружением. Средняя группа. 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О.В.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5.Примерное комплексно-тематическое планирование к программе "От рождения до школы" Средняя группа.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В.В., Губанова Н.Ф.,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О.В..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6.Познавательно-исследовательская деятельность дошкольников (4-7 лет).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Н. Е.,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Галимов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О. П.;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7.Развитие речи.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8.Формирование элементарных математических представлений..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И. А.,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В. А..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9.Физическая культура в детском саду.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Л.И..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10.Региональная образовательная программа дошкольного образования «С</a:t>
            </a:r>
            <a:r>
              <a:rPr lang="tt-RU" sz="7200" dirty="0">
                <a:latin typeface="Times New Roman" pitchFamily="18" charset="0"/>
                <a:cs typeface="Times New Roman" pitchFamily="18" charset="0"/>
              </a:rPr>
              <a:t>өенеч-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Радость познания»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Р.К.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11. Программа «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рус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балаларына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татар теле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өйрәтү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» и учебно-методический комплект – авторы З.М.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Р.С.Исаева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Р.Г.Кидрячева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Методичекие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рекомендации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РТ по обучению детей дошкольного возраста правилам безопасного поведения на дорогах.</a:t>
            </a:r>
          </a:p>
          <a:p>
            <a:pPr indent="15875">
              <a:lnSpc>
                <a:spcPct val="80000"/>
              </a:lnSpc>
              <a:buNone/>
            </a:pP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6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Программное обеспечение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indent="15875"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Старший дошкольный возраст</a:t>
            </a:r>
          </a:p>
          <a:p>
            <a:pPr indent="15875"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общеобразовательная программа дошкольного образования «От рождения до школы», Н. Е.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Т. С. Комарова, М. А. Васильева.</a:t>
            </a:r>
          </a:p>
          <a:p>
            <a:pPr indent="15875"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Изобразительная деятельность в детском саду. Комарова Т.С.</a:t>
            </a:r>
          </a:p>
          <a:p>
            <a:pPr indent="15875"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Конструирование из строительного материала.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Куцакова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Л.В. 4.Ознакомление с предметным и социальным окружением.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О.В.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5.Примерное комплексно-тематическое планирование к программе "От рождения до школы"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В.В., Губанова Н.Ф.,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О.В.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6.Познавательно-исследовательская деятельность дошкольников (4-7 лет).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Н. Е.,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Галимов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О. П.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7.Развитие речи. Старшая  группа. Подготовительная к школе группа.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8.Формирование элементарных математических представлений.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Помораева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И. А.,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Позина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 А.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9.Физическая культура в детском саду.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Пензулаева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Л.И.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10.Региональная образовательная программа дошкольного образования «С</a:t>
            </a:r>
            <a:r>
              <a:rPr lang="tt-RU" dirty="0">
                <a:latin typeface="Times New Roman" pitchFamily="18" charset="0"/>
                <a:cs typeface="Times New Roman" pitchFamily="18" charset="0"/>
              </a:rPr>
              <a:t>өенеч-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Радость познания»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Шаехова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Р.К.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11.Программа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бакчасында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рус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татар теле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өйрәтү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и учебно-методический комплект – авторы З.М.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Р.С.Исаева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indent="15875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12.Методические рекомендации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РТ по обучению детей дошкольного возраста правилам безопасного поведения на дорогах.</a:t>
            </a:r>
          </a:p>
          <a:p>
            <a:pPr indent="15875">
              <a:lnSpc>
                <a:spcPct val="80000"/>
              </a:lnSpc>
              <a:buNone/>
            </a:pPr>
            <a:endParaRPr lang="ru-RU" dirty="0">
              <a:cs typeface="Arial" charset="0"/>
            </a:endParaRPr>
          </a:p>
          <a:p>
            <a:pPr indent="15875">
              <a:lnSpc>
                <a:spcPct val="80000"/>
              </a:lnSpc>
              <a:buNone/>
            </a:pPr>
            <a:endParaRPr 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Техническое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15875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МАДОУ имеются следующие технические средства обучения: </a:t>
            </a:r>
          </a:p>
          <a:p>
            <a:pPr indent="15875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Ноутбук-16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indent="15875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Мультимедийное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оборудование-1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indent="15875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Интерактивное оборудование-1</a:t>
            </a:r>
          </a:p>
          <a:p>
            <a:pPr indent="15875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Магнитофон-7</a:t>
            </a:r>
          </a:p>
          <a:p>
            <a:pPr indent="15875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Музыкальный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центр-2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dirty="0">
              <a:cs typeface="Arial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45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1881188" y="3049588"/>
            <a:ext cx="5832475" cy="1016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000" b="1" dirty="0">
                <a:solidFill>
                  <a:srgbClr val="002060"/>
                </a:solidFill>
                <a:latin typeface="Bookman Old Style" pitchFamily="18" charset="0"/>
              </a:rPr>
              <a:t>Основные образовательные области</a:t>
            </a:r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155575" y="1435100"/>
            <a:ext cx="3313113" cy="790575"/>
          </a:xfrm>
          <a:prstGeom prst="wedgeRectCallout">
            <a:avLst>
              <a:gd name="adj1" fmla="val 51412"/>
              <a:gd name="adj2" fmla="val 159148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Физическое развитие</a:t>
            </a:r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155575" y="4508500"/>
            <a:ext cx="3313113" cy="863600"/>
          </a:xfrm>
          <a:prstGeom prst="wedgeRectCallout">
            <a:avLst>
              <a:gd name="adj1" fmla="val 66435"/>
              <a:gd name="adj2" fmla="val -10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Познавательное развитие</a:t>
            </a:r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5554663" y="1339850"/>
            <a:ext cx="3313112" cy="936625"/>
          </a:xfrm>
          <a:prstGeom prst="wedgeRectCallout">
            <a:avLst>
              <a:gd name="adj1" fmla="val -53961"/>
              <a:gd name="adj2" fmla="val 131875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Художественно-эстетическое развитие</a:t>
            </a:r>
          </a:p>
        </p:txBody>
      </p:sp>
      <p:sp>
        <p:nvSpPr>
          <p:cNvPr id="59398" name="AutoShape 6"/>
          <p:cNvSpPr>
            <a:spLocks noChangeArrowheads="1"/>
          </p:cNvSpPr>
          <p:nvPr/>
        </p:nvSpPr>
        <p:spPr bwMode="auto">
          <a:xfrm>
            <a:off x="5816600" y="4652963"/>
            <a:ext cx="3384550" cy="863600"/>
          </a:xfrm>
          <a:prstGeom prst="wedgeRectCallout">
            <a:avLst>
              <a:gd name="adj1" fmla="val -70310"/>
              <a:gd name="adj2" fmla="val -111579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Социально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</a:rPr>
              <a:t>-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коммуникативное развитие</a:t>
            </a:r>
          </a:p>
        </p:txBody>
      </p:sp>
      <p:sp>
        <p:nvSpPr>
          <p:cNvPr id="16391" name="Заголовок 1"/>
          <p:cNvSpPr>
            <a:spLocks noGrp="1"/>
          </p:cNvSpPr>
          <p:nvPr>
            <p:ph type="title"/>
          </p:nvPr>
        </p:nvSpPr>
        <p:spPr>
          <a:xfrm>
            <a:off x="1043609" y="188913"/>
            <a:ext cx="6697042" cy="86382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Содержание образовательной программы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3219450" y="5627688"/>
            <a:ext cx="2755900" cy="612775"/>
          </a:xfrm>
          <a:prstGeom prst="wedgeRoundRectCallout">
            <a:avLst>
              <a:gd name="adj1" fmla="val -1423"/>
              <a:gd name="adj2" fmla="val -29615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Речевое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18418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539552" y="260350"/>
            <a:ext cx="8425061" cy="6059488"/>
          </a:xfrm>
        </p:spPr>
        <p:txBody>
          <a:bodyPr/>
          <a:lstStyle/>
          <a:p>
            <a:pPr marL="176213" lvl="4" indent="0" algn="ctr" eaLnBrk="1" hangingPunct="1">
              <a:buNone/>
            </a:pPr>
            <a:r>
              <a:rPr lang="ru-RU" sz="2800" b="1" u="sng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Социально-коммуникативное развитие</a:t>
            </a:r>
          </a:p>
          <a:p>
            <a:pPr lvl="4" algn="just" eaLnBrk="1" hangingPunct="1">
              <a:buFont typeface="Wingdings" pitchFamily="2" charset="2"/>
              <a:buNone/>
            </a:pPr>
            <a:endParaRPr lang="ru-RU" sz="2800" b="1" dirty="0" smtClean="0">
              <a:solidFill>
                <a:srgbClr val="339933"/>
              </a:solidFill>
              <a:latin typeface="Times New Roman" pitchFamily="18" charset="0"/>
              <a:cs typeface="Arial" charset="0"/>
            </a:endParaRPr>
          </a:p>
          <a:p>
            <a:pPr marL="176213" lvl="4" indent="0" algn="just"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rgbClr val="339933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dirty="0" smtClean="0">
                <a:latin typeface="Times New Roman" pitchFamily="18" charset="0"/>
                <a:cs typeface="Arial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 smtClean="0">
                <a:latin typeface="Times New Roman" pitchFamily="18" charset="0"/>
                <a:cs typeface="Arial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Arial" charset="0"/>
              </a:rPr>
              <a:t> собственных действий;,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</p:txBody>
      </p:sp>
    </p:spTree>
    <p:extLst>
      <p:ext uri="{BB962C8B-B14F-4D97-AF65-F5344CB8AC3E}">
        <p14:creationId xmlns:p14="http://schemas.microsoft.com/office/powerpoint/2010/main" val="14051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395536" y="404813"/>
            <a:ext cx="8172450" cy="6453187"/>
          </a:xfrm>
        </p:spPr>
        <p:txBody>
          <a:bodyPr/>
          <a:lstStyle/>
          <a:p>
            <a:pPr indent="358775" algn="ctr" eaLnBrk="1" hangingPunct="1">
              <a:buFont typeface="Arial" charset="0"/>
              <a:buNone/>
            </a:pPr>
            <a:r>
              <a:rPr lang="ru-RU" b="1" u="sng" dirty="0" smtClean="0">
                <a:solidFill>
                  <a:srgbClr val="FF0000"/>
                </a:solidFill>
                <a:cs typeface="Arial" charset="0"/>
              </a:rPr>
              <a:t>Познавательное развитие</a:t>
            </a:r>
          </a:p>
          <a:p>
            <a:pPr indent="358775" algn="just" eaLnBrk="1" hangingPunct="1">
              <a:buFont typeface="Arial" charset="0"/>
              <a:buNone/>
            </a:pPr>
            <a:endParaRPr lang="ru-RU" b="1" u="sng" dirty="0" smtClean="0">
              <a:cs typeface="Arial" charset="0"/>
            </a:endParaRPr>
          </a:p>
          <a:p>
            <a:pPr indent="358775" algn="just" eaLnBrk="1" hangingPunct="1">
              <a:buFont typeface="Arial" charset="0"/>
              <a:buNone/>
            </a:pPr>
            <a:r>
              <a:rPr lang="ru-RU" sz="2000" dirty="0" smtClean="0">
                <a:cs typeface="Arial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</p:txBody>
      </p:sp>
    </p:spTree>
    <p:extLst>
      <p:ext uri="{BB962C8B-B14F-4D97-AF65-F5344CB8AC3E}">
        <p14:creationId xmlns:p14="http://schemas.microsoft.com/office/powerpoint/2010/main" val="245123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/>
          </p:cNvSpPr>
          <p:nvPr>
            <p:ph type="body" idx="1"/>
          </p:nvPr>
        </p:nvSpPr>
        <p:spPr>
          <a:xfrm>
            <a:off x="1187450" y="765175"/>
            <a:ext cx="7559675" cy="4859338"/>
          </a:xfrm>
        </p:spPr>
        <p:txBody>
          <a:bodyPr/>
          <a:lstStyle/>
          <a:p>
            <a:pPr marL="342900" indent="15875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Речевое развитие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 </a:t>
            </a:r>
          </a:p>
          <a:p>
            <a:pPr marL="342900" indent="15875">
              <a:lnSpc>
                <a:spcPct val="80000"/>
              </a:lnSpc>
              <a:buFont typeface="Wingdings 2" pitchFamily="18" charset="2"/>
              <a:buNone/>
            </a:pPr>
            <a:endParaRPr lang="ru-RU" b="1" dirty="0" smtClean="0">
              <a:latin typeface="Times New Roman" pitchFamily="18" charset="0"/>
              <a:cs typeface="Arial" charset="0"/>
            </a:endParaRPr>
          </a:p>
          <a:p>
            <a:pPr marL="342900" indent="15875">
              <a:lnSpc>
                <a:spcPct val="80000"/>
              </a:lnSpc>
              <a:buFont typeface="Wingdings 2" pitchFamily="18" charset="2"/>
              <a:buNone/>
            </a:pPr>
            <a:r>
              <a:rPr lang="ru-RU" sz="2400" dirty="0" smtClean="0">
                <a:cs typeface="Arial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</p:txBody>
      </p:sp>
    </p:spTree>
    <p:extLst>
      <p:ext uri="{BB962C8B-B14F-4D97-AF65-F5344CB8AC3E}">
        <p14:creationId xmlns:p14="http://schemas.microsoft.com/office/powerpoint/2010/main" val="324389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Grp="1"/>
          </p:cNvSpPr>
          <p:nvPr>
            <p:ph type="body" idx="1"/>
          </p:nvPr>
        </p:nvSpPr>
        <p:spPr>
          <a:xfrm>
            <a:off x="1116013" y="620713"/>
            <a:ext cx="7559675" cy="4859337"/>
          </a:xfrm>
        </p:spPr>
        <p:txBody>
          <a:bodyPr/>
          <a:lstStyle/>
          <a:p>
            <a:pPr marL="342900" indent="15875" algn="ctr">
              <a:lnSpc>
                <a:spcPct val="90000"/>
              </a:lnSpc>
              <a:buFont typeface="Wingdings 2" pitchFamily="18" charset="2"/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</a:t>
            </a:r>
          </a:p>
          <a:p>
            <a:pPr marL="342900" indent="15875" algn="ctr">
              <a:lnSpc>
                <a:spcPct val="90000"/>
              </a:lnSpc>
              <a:buFont typeface="Wingdings 2" pitchFamily="18" charset="2"/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развитие </a:t>
            </a:r>
          </a:p>
          <a:p>
            <a:pPr marL="342900" indent="15875">
              <a:lnSpc>
                <a:spcPct val="90000"/>
              </a:lnSpc>
              <a:buFont typeface="Wingdings 2" pitchFamily="18" charset="2"/>
              <a:buNone/>
            </a:pPr>
            <a:endParaRPr lang="ru-RU" b="1" dirty="0" smtClean="0">
              <a:cs typeface="Arial" charset="0"/>
            </a:endParaRPr>
          </a:p>
          <a:p>
            <a:pPr marL="342900" indent="15875">
              <a:lnSpc>
                <a:spcPct val="90000"/>
              </a:lnSpc>
              <a:buFont typeface="Wingdings 2" pitchFamily="18" charset="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</p:txBody>
      </p:sp>
    </p:spTree>
    <p:extLst>
      <p:ext uri="{BB962C8B-B14F-4D97-AF65-F5344CB8AC3E}">
        <p14:creationId xmlns:p14="http://schemas.microsoft.com/office/powerpoint/2010/main" val="290147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7107" name="Rectangle 3"/>
          <p:cNvSpPr>
            <a:spLocks noGrp="1"/>
          </p:cNvSpPr>
          <p:nvPr>
            <p:ph type="body" idx="1"/>
          </p:nvPr>
        </p:nvSpPr>
        <p:spPr>
          <a:xfrm>
            <a:off x="467544" y="908050"/>
            <a:ext cx="8279581" cy="4859338"/>
          </a:xfrm>
        </p:spPr>
        <p:txBody>
          <a:bodyPr/>
          <a:lstStyle/>
          <a:p>
            <a:pPr marL="342900" indent="15875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Физическое развитие</a:t>
            </a:r>
            <a:r>
              <a:rPr lang="ru-RU" sz="2000" dirty="0" smtClean="0">
                <a:solidFill>
                  <a:srgbClr val="FF0000"/>
                </a:solidFill>
                <a:cs typeface="Arial" charset="0"/>
              </a:rPr>
              <a:t> </a:t>
            </a:r>
          </a:p>
          <a:p>
            <a:pPr marL="342900" indent="15875">
              <a:lnSpc>
                <a:spcPct val="80000"/>
              </a:lnSpc>
              <a:buFont typeface="Wingdings 2" pitchFamily="18" charset="2"/>
              <a:buNone/>
            </a:pPr>
            <a:endParaRPr lang="ru-RU" sz="2000" dirty="0" smtClean="0">
              <a:cs typeface="Arial" charset="0"/>
            </a:endParaRPr>
          </a:p>
          <a:p>
            <a:pPr marL="342900" indent="15875"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</a:t>
            </a:r>
          </a:p>
        </p:txBody>
      </p:sp>
    </p:spTree>
    <p:extLst>
      <p:ext uri="{BB962C8B-B14F-4D97-AF65-F5344CB8AC3E}">
        <p14:creationId xmlns:p14="http://schemas.microsoft.com/office/powerpoint/2010/main" val="237435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9395" name="Прямоугольник 1"/>
          <p:cNvSpPr>
            <a:spLocks noChangeArrowheads="1"/>
          </p:cNvSpPr>
          <p:nvPr/>
        </p:nvSpPr>
        <p:spPr bwMode="auto">
          <a:xfrm>
            <a:off x="1143000" y="228600"/>
            <a:ext cx="70564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dirty="0">
              <a:latin typeface="Calibri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Традиционные и инновационные формы и методы работы с семьей: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38400" y="1447800"/>
            <a:ext cx="2087563" cy="576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Bookman Old Style" pitchFamily="18" charset="0"/>
              </a:rPr>
              <a:t>ИНФОРМАЦИОННО-АНАЛИТИЧЕСКИЕ</a:t>
            </a:r>
            <a:r>
              <a:rPr lang="ru-RU" sz="1200" b="1" dirty="0">
                <a:latin typeface="Bookman Old Style" pitchFamily="18" charset="0"/>
              </a:rPr>
              <a:t> </a:t>
            </a:r>
            <a:endParaRPr lang="ru-RU" sz="12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1447800"/>
            <a:ext cx="2087563" cy="5762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Bookman Old Style" pitchFamily="18" charset="0"/>
              </a:rPr>
              <a:t>НАГЛЯДНО-ИНФОРМАЦИОННЫЕ </a:t>
            </a:r>
            <a:endParaRPr lang="ru-RU" sz="12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8200" y="1447800"/>
            <a:ext cx="2087563" cy="5762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Bookman Old Style" pitchFamily="18" charset="0"/>
              </a:rPr>
              <a:t>ПОЗНАВАТЕЛЬНЫЕ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58000" y="1447800"/>
            <a:ext cx="2087563" cy="576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ДОСУГОВЫЕ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4600" y="2057400"/>
            <a:ext cx="1981200" cy="35052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Анкетирование;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Проведение опросов;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Беседы.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0" y="2057400"/>
            <a:ext cx="2286000" cy="434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Встречи в семейном клубе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Родительские собрания;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Индивидуальные консультации;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Мастер-классы родители - детям;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Открытые образовательные мероприятия;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Совместные проекты, акции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Совместные мероприятия с социальными партнерами (экскурсии, совместные мастер-классы)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34200" y="2057400"/>
            <a:ext cx="2057400" cy="33575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Праздники;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Совместные                  досуги и развлечения;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Акции;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Участие родителей в  конкурсах, выставках; проектах.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Экскурсии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8600" y="2057400"/>
            <a:ext cx="2209800" cy="41957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Сайт детского сада;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Анкетирование;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Информационные стенды в ДОУ и в группах;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Выставки детских работ, продуктов совместной деятельности;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Информирование о  теме проекта в группах;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chemeClr val="tx1"/>
                </a:solidFill>
                <a:latin typeface="Bookman Old Style" pitchFamily="18" charset="0"/>
              </a:rPr>
              <a:t>Книжка-памятка для родителей вновь поступающих детей.</a:t>
            </a:r>
          </a:p>
        </p:txBody>
      </p:sp>
    </p:spTree>
    <p:extLst>
      <p:ext uri="{BB962C8B-B14F-4D97-AF65-F5344CB8AC3E}">
        <p14:creationId xmlns:p14="http://schemas.microsoft.com/office/powerpoint/2010/main" val="173868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ds04.infourok.ru/uploads/ex/03b6/0000ee15-003882ba/3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3795" name="Picture 22" descr="C:\Documents and Settings\user\Мои документы\Мои рисунки\Организатор клипов (Microsoft)\j04326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365625"/>
            <a:ext cx="310197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547813" y="332066"/>
            <a:ext cx="5066195" cy="36933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Планирование образовательной деятельности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4607" name="Rectangle 815"/>
          <p:cNvSpPr>
            <a:spLocks noChangeArrowheads="1"/>
          </p:cNvSpPr>
          <p:nvPr/>
        </p:nvSpPr>
        <p:spPr bwMode="auto">
          <a:xfrm>
            <a:off x="539552" y="332066"/>
            <a:ext cx="8459787" cy="600164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49263" algn="ctr"/>
            <a:r>
              <a:rPr lang="ru-RU" dirty="0"/>
              <a:t>          </a:t>
            </a:r>
            <a:r>
              <a:rPr lang="ru-RU" b="1" dirty="0">
                <a:solidFill>
                  <a:srgbClr val="FF0000"/>
                </a:solidFill>
              </a:rPr>
              <a:t>Виды и формы планирования.</a:t>
            </a:r>
            <a:endParaRPr lang="ru-RU" dirty="0">
              <a:solidFill>
                <a:srgbClr val="FF0000"/>
              </a:solidFill>
            </a:endParaRPr>
          </a:p>
          <a:p>
            <a:pPr indent="449263"/>
            <a:r>
              <a:rPr lang="ru-RU" b="1" dirty="0"/>
              <a:t>          </a:t>
            </a:r>
            <a:r>
              <a:rPr lang="ru-RU" sz="1200" dirty="0">
                <a:latin typeface="Times New Roman" pitchFamily="18" charset="0"/>
              </a:rPr>
              <a:t>В ДОУ используются две основные формы планирования: рабочая программа педагога и комплексно-тематический план. 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Комплексно-тематическое планирование является наиболее эффективным в работе с детьми дошкольного возраста. Оно позволяет систематизировать образовательный процесс в ДОУ и объединить усилия всех педагогов и специалистов, не упустив в течение года ни одной педагогической задачи.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Такой подход придает системность и последовательность в реализации программных задач по  разным образовательным областям, знаний, создается ситуация, когда у ребенка задействованы все органы чувств, а, следовательно, лучше усваивается материал.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Ребенок не перенапрягается, т.к. обеспечивается постоянная смена действий и впечатлений. В то же время жизнь в детском саду понятна и имеет смысл для детей, т.к. они «проживают» тему не спеша, не торопясь, успевая осмыслить и прочувствовать.</a:t>
            </a:r>
          </a:p>
          <a:p>
            <a:pPr indent="449263"/>
            <a:r>
              <a:rPr lang="ru-RU" sz="1200" dirty="0" err="1">
                <a:latin typeface="Times New Roman" pitchFamily="18" charset="0"/>
              </a:rPr>
              <a:t>Воспитательно</a:t>
            </a:r>
            <a:r>
              <a:rPr lang="ru-RU" sz="1200" dirty="0">
                <a:latin typeface="Times New Roman" pitchFamily="18" charset="0"/>
              </a:rPr>
              <a:t>-образовательный процесс строится с учетом контингента  воспитанников,  их  индивидуальных  и  возрастных  особенностей,  социального заказа родителей. 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    	 При организации </a:t>
            </a:r>
            <a:r>
              <a:rPr lang="ru-RU" sz="1200" dirty="0" err="1">
                <a:latin typeface="Times New Roman" pitchFamily="18" charset="0"/>
              </a:rPr>
              <a:t>воспитательно</a:t>
            </a:r>
            <a:r>
              <a:rPr lang="ru-RU" sz="1200" dirty="0">
                <a:latin typeface="Times New Roman" pitchFamily="18" charset="0"/>
              </a:rPr>
              <a:t>-образовательного процесса обеспечивается единство воспитательных, развивающих и обучающих  целей  и  задач. Педагогическая работа с детьми осуществляется  на  необходимом  и  достаточном  материале,  максимально   приближаясь   к   разумному   «минимуму», избегаются  перегрузки  детей.     Построение  образовательного  процесса  на  комплексно-тематическом  принципе  с  учетом интеграции образовательных областей дает возможность достичь  этой цели. 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       	Цель  введения  основной  темы  периода — интегрировать  образовательную  деятельность  и избежать неоправданного дробления детской деятельности по образовательным областям. Метод проектов позволяет достичь наиболее высокого уровня интеграции. У дошкольников  появляются многочисленные возможности для практики, экспериментирования, развития основных навыков, понятийного мышления.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Введение похожих тем в различных возрастных группах обеспечивает достижение единства образовательных целей и преемственности  в  детском  развитии  на  протяжении  всего  дошкольного  возраста,  органичное  развитие  детей  в  соответствии  с  их  индивидуальными  возможностями. 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     	Тематический принцип построения образовательного процесса позволяет органично вводить региональные и культурные компоненты, учитывать специфику дошкольного учреждения. Так в комплексно-тематический план введены: неделя русской культуры, декада родного татарского языка, день рождение детского сада, день рождения города и др.</a:t>
            </a:r>
          </a:p>
          <a:p>
            <a:pPr indent="449263"/>
            <a:r>
              <a:rPr lang="ru-RU" sz="1200" dirty="0">
                <a:latin typeface="Times New Roman" pitchFamily="18" charset="0"/>
              </a:rPr>
              <a:t>Одной  теме    уделяется  не  менее  одной  недели.  Тема  отражается в подборе материалов,  находящихся в группе и центрах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214649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2373</Words>
  <Application>Microsoft Office PowerPoint</Application>
  <PresentationFormat>Экран (4:3)</PresentationFormat>
  <Paragraphs>192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 ОБРАЗОВАТЕЛЬНАЯ ПРОГРАММА ДОУ   на 2019-2024 учебный год </vt:lpstr>
      <vt:lpstr>Нормативные документы</vt:lpstr>
      <vt:lpstr>Цель программы ДОУ</vt:lpstr>
      <vt:lpstr>Задачи программы</vt:lpstr>
      <vt:lpstr>Презентация PowerPoint</vt:lpstr>
      <vt:lpstr> Формируемая часть участниками образовательных отношений (знакомимся с татарскис языком)</vt:lpstr>
      <vt:lpstr>Какие результаты мы планируем получить? (целевые ориентиры)</vt:lpstr>
      <vt:lpstr>Результаты освоения ООП  (целевые ориентиры)</vt:lpstr>
      <vt:lpstr>Презентация PowerPoint</vt:lpstr>
      <vt:lpstr>Программное обеспечение</vt:lpstr>
      <vt:lpstr>Программное обеспечение</vt:lpstr>
      <vt:lpstr>Программное обеспечение</vt:lpstr>
      <vt:lpstr>Программное обеспечение</vt:lpstr>
      <vt:lpstr>Техническое обеспечение  </vt:lpstr>
      <vt:lpstr>Содержание образовательной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ОСНОВНАЯ ОБЩЕОБРАЗОВАТЕЛЬНАЯ ПРОГРАММА  МУНИЦИПАЛЬНОГО АВТОНОМНОГО ДОШКОЛЬНОГО ОБРАЗОВАТЕЛЬНОГО УЧРЕЖДЕНИЯ «Детский сад общеразвивающего вида № 58» Нижнекамского муниципального района Республики Татарстан  на 2018-2019 учебный год</dc:title>
  <dc:creator>Наталья</dc:creator>
  <cp:lastModifiedBy>Пользователь Windows</cp:lastModifiedBy>
  <cp:revision>13</cp:revision>
  <dcterms:created xsi:type="dcterms:W3CDTF">2018-10-28T11:11:00Z</dcterms:created>
  <dcterms:modified xsi:type="dcterms:W3CDTF">2020-06-05T05:40:14Z</dcterms:modified>
</cp:coreProperties>
</file>